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template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"/>
  </p:notesMasterIdLst>
  <p:sldIdLst>
    <p:sldId id="327" r:id="rId3"/>
    <p:sldId id="270" r:id="rId4"/>
    <p:sldId id="331" r:id="rId6"/>
    <p:sldId id="336" r:id="rId7"/>
    <p:sldId id="337" r:id="rId8"/>
    <p:sldId id="342" r:id="rId9"/>
    <p:sldId id="343" r:id="rId10"/>
    <p:sldId id="339" r:id="rId11"/>
    <p:sldId id="340" r:id="rId12"/>
    <p:sldId id="341" r:id="rId13"/>
    <p:sldId id="338" r:id="rId14"/>
    <p:sldId id="344" r:id="rId15"/>
    <p:sldId id="345" r:id="rId16"/>
    <p:sldId id="346" r:id="rId17"/>
    <p:sldId id="348" r:id="rId18"/>
    <p:sldId id="355" r:id="rId19"/>
    <p:sldId id="347" r:id="rId20"/>
    <p:sldId id="354" r:id="rId21"/>
    <p:sldId id="359" r:id="rId22"/>
    <p:sldId id="360" r:id="rId23"/>
    <p:sldId id="263" r:id="rId24"/>
  </p:sldIdLst>
  <p:sldSz cx="12192000" cy="6858000"/>
  <p:notesSz cx="6858000" cy="9144000"/>
  <p:embeddedFontLst>
    <p:embeddedFont>
      <p:font typeface="Lantinghei SC Demibold" panose="02000000000000000000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9DB"/>
    <a:srgbClr val="6DCBA1"/>
    <a:srgbClr val="40BC83"/>
    <a:srgbClr val="13AE67"/>
    <a:srgbClr val="F7EACF"/>
    <a:srgbClr val="F7D07E"/>
    <a:srgbClr val="F7C355"/>
    <a:srgbClr val="F8B62D"/>
    <a:srgbClr val="CADBEA"/>
    <a:srgbClr val="71A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8"/>
  </p:normalViewPr>
  <p:slideViewPr>
    <p:cSldViewPr snapToGrid="0" snapToObjects="1">
      <p:cViewPr varScale="1">
        <p:scale>
          <a:sx n="89" d="100"/>
          <a:sy n="89" d="100"/>
        </p:scale>
        <p:origin x="466" y="67"/>
      </p:cViewPr>
      <p:guideLst>
        <p:guide orient="horz" pos="2138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24858-A53D-144B-801F-01FDD3A013C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65867-BBE3-DC42-A7C9-FC3EBA8A4A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65867-BBE3-DC42-A7C9-FC3EBA8A4AEA}" type="slidenum">
              <a:rPr kumimoji="1" lang="zh-CN" altLang="en-US" smtClean="0">
                <a:solidFill>
                  <a:prstClr val="black"/>
                </a:solidFill>
                <a:latin typeface="Calibri" panose="020F0502020204030204"/>
                <a:ea typeface="SimSun" panose="02010600030101010101" pitchFamily="2" charset="-122"/>
              </a:rPr>
            </a:fld>
            <a:endParaRPr kumimoji="1" lang="zh-CN" altLang="en-US">
              <a:solidFill>
                <a:prstClr val="black"/>
              </a:solidFill>
              <a:latin typeface="Calibri" panose="020F0502020204030204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000" y="1647649"/>
            <a:ext cx="9960634" cy="102654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000" y="3001303"/>
            <a:ext cx="9144000" cy="7166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6" name="副标题 4"/>
          <p:cNvSpPr txBox="1"/>
          <p:nvPr userDrawn="1"/>
        </p:nvSpPr>
        <p:spPr>
          <a:xfrm>
            <a:off x="9256295" y="6010341"/>
            <a:ext cx="2442125" cy="4597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南京云信达科技有限公司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altLang="zh-CN" sz="137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www.ecloudtech.com</a:t>
            </a:r>
            <a:endParaRPr lang="zh-CN" altLang="en-US" sz="137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4E8A-F7FE-47EF-AB61-A7C935211144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8EEF-259E-4CC4-98CD-795D690F89B7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8574" y="312250"/>
            <a:ext cx="10879348" cy="59842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118" y="232618"/>
            <a:ext cx="11527367" cy="114405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 hasCustomPrompt="1"/>
          </p:nvPr>
        </p:nvSpPr>
        <p:spPr>
          <a:xfrm>
            <a:off x="338668" y="1554312"/>
            <a:ext cx="11444817" cy="44958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单击图标添加图表</a:t>
            </a:r>
            <a:endParaRPr lang="zh-CN" altLang="en-US" noProof="0" smtClean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124" y="4402988"/>
            <a:ext cx="8581108" cy="75912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4528" y="5161423"/>
            <a:ext cx="6881703" cy="6217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4" y="321775"/>
            <a:ext cx="10879348" cy="59842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4" y="1061049"/>
            <a:ext cx="10905226" cy="51159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6211" y="6559832"/>
            <a:ext cx="2867792" cy="225540"/>
          </a:xfrm>
        </p:spPr>
        <p:txBody>
          <a:bodyPr/>
          <a:lstStyle>
            <a:lvl1pPr>
              <a:defRPr sz="900"/>
            </a:lvl1pPr>
          </a:lstStyle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6751" y="6567853"/>
            <a:ext cx="4114800" cy="196171"/>
          </a:xfrm>
        </p:spPr>
        <p:txBody>
          <a:bodyPr/>
          <a:lstStyle>
            <a:lvl1pPr>
              <a:defRPr sz="900"/>
            </a:lvl1pPr>
          </a:lstStyle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29752" y="6575874"/>
            <a:ext cx="2743200" cy="196171"/>
          </a:xfrm>
        </p:spPr>
        <p:txBody>
          <a:bodyPr/>
          <a:lstStyle>
            <a:lvl1pPr>
              <a:defRPr sz="900"/>
            </a:lvl1pPr>
          </a:lstStyle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8898466" y="6154907"/>
            <a:ext cx="1867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Gill Sans" panose="020B0502020104020203" charset="0"/>
                <a:ea typeface="Gill Sans" panose="020B0502020104020203" charset="0"/>
                <a:cs typeface="Gill Sans" panose="020B0502020104020203" charset="0"/>
              </a:rPr>
              <a:t>www.ecloudtech.com</a:t>
            </a:r>
            <a:endParaRPr lang="en-US" altLang="zh-CN" sz="1400" dirty="0">
              <a:solidFill>
                <a:schemeClr val="bg1"/>
              </a:solidFill>
              <a:latin typeface="Gill Sans" panose="020B0502020104020203" charset="0"/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8702" y="992612"/>
            <a:ext cx="6400800" cy="8706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78702" y="2027208"/>
            <a:ext cx="7068748" cy="40624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>
            <a:off x="8898466" y="6154907"/>
            <a:ext cx="1917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Gill Sans" panose="020B0502020104020203" charset="0"/>
                <a:ea typeface="Gill Sans" panose="020B0502020104020203" charset="0"/>
                <a:cs typeface="Gill Sans" panose="020B0502020104020203" charset="0"/>
              </a:rPr>
              <a:t>www.ecloudtech.com</a:t>
            </a:r>
            <a:endParaRPr lang="en-US" altLang="zh-CN" sz="1400" dirty="0">
              <a:solidFill>
                <a:schemeClr val="bg1"/>
              </a:solidFill>
              <a:latin typeface="Gill Sans" panose="020B0502020104020203" charset="0"/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702" y="1634297"/>
            <a:ext cx="6400800" cy="8706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sz="3600" smtClean="0">
                <a:solidFill>
                  <a:schemeClr val="bg1"/>
                </a:solidFill>
              </a:rPr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78702" y="2727158"/>
            <a:ext cx="7068748" cy="28314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4" y="312250"/>
            <a:ext cx="10879348" cy="59842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8261-9F0A-441C-8D08-4808C8B476D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EA19-1A28-40EB-ACA5-4708D33C5849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125157" y="1458512"/>
            <a:ext cx="77008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>
                <a:solidFill>
                  <a:schemeClr val="bg1"/>
                </a:solidFill>
                <a:latin typeface="Segoe UI Semibold" panose="020B0702040204020203" pitchFamily="34" charset="0"/>
                <a:ea typeface="Gill Sans" panose="020B0502020104020203" charset="0"/>
                <a:cs typeface="Segoe UI Semibold" panose="020B0702040204020203" pitchFamily="34" charset="0"/>
              </a:rPr>
              <a:t>THANK YOU </a:t>
            </a:r>
            <a:endParaRPr kumimoji="1" lang="en-US" altLang="zh-CN" sz="6600" dirty="0">
              <a:solidFill>
                <a:schemeClr val="bg1"/>
              </a:solidFill>
              <a:latin typeface="Segoe UI Semibold" panose="020B0702040204020203" pitchFamily="34" charset="0"/>
              <a:ea typeface="Gill Sans" panose="020B0502020104020203" charset="0"/>
              <a:cs typeface="Segoe UI Semibold" panose="020B0702040204020203" pitchFamily="34" charset="0"/>
            </a:endParaRPr>
          </a:p>
          <a:p>
            <a:r>
              <a:rPr kumimoji="1" lang="en-US" altLang="zh-CN" sz="6600" dirty="0">
                <a:solidFill>
                  <a:schemeClr val="bg1"/>
                </a:solidFill>
                <a:latin typeface="Segoe UI Semibold" panose="020B0702040204020203" pitchFamily="34" charset="0"/>
                <a:ea typeface="Gill Sans" panose="020B0502020104020203" charset="0"/>
                <a:cs typeface="Segoe UI Semibold" panose="020B0702040204020203" pitchFamily="34" charset="0"/>
              </a:rPr>
              <a:t>FOR </a:t>
            </a:r>
            <a:r>
              <a:rPr kumimoji="1" lang="en-US" altLang="zh-CN" sz="6600" dirty="0" smtClean="0">
                <a:solidFill>
                  <a:schemeClr val="bg1"/>
                </a:solidFill>
                <a:latin typeface="Segoe UI Semibold" panose="020B0702040204020203" pitchFamily="34" charset="0"/>
                <a:ea typeface="Gill Sans" panose="020B0502020104020203" charset="0"/>
                <a:cs typeface="Segoe UI Semibold" panose="020B0702040204020203" pitchFamily="34" charset="0"/>
              </a:rPr>
              <a:t>LISTENING</a:t>
            </a:r>
            <a:endParaRPr kumimoji="1" lang="zh-CN" altLang="en-US" sz="6600" dirty="0">
              <a:solidFill>
                <a:schemeClr val="bg1"/>
              </a:solidFill>
              <a:latin typeface="Segoe UI Semibold" panose="020B0702040204020203" pitchFamily="34" charset="0"/>
              <a:ea typeface="Gill Sans" panose="020B0502020104020203" charset="0"/>
              <a:cs typeface="Segoe UI Semibold" panose="020B0702040204020203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125157" y="3669256"/>
            <a:ext cx="2386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panose="02000000000000000000" charset="-122"/>
              </a:rPr>
              <a:t>感谢聆听！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panose="02000000000000000000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249681" y="6134587"/>
            <a:ext cx="1815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Gill Sans" panose="020B0502020104020203" charset="0"/>
                <a:cs typeface="Segoe UI Semilight" panose="020B0402040204020203" pitchFamily="34" charset="0"/>
              </a:rPr>
              <a:t>www.ecloudtech.com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Gill Sans" panose="020B0502020104020203" charset="0"/>
              <a:cs typeface="Segoe UI Semilight" panose="020B0402040204020203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5794712"/>
            <a:ext cx="1823720" cy="720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1249680" y="1510268"/>
            <a:ext cx="75590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Gill Sans" panose="020B0502020104020203" charset="0"/>
                <a:cs typeface="Segoe UI Semibold" panose="020B0702040204020203" pitchFamily="34" charset="0"/>
              </a:rPr>
              <a:t>THANK YOU </a:t>
            </a:r>
            <a:endParaRPr kumimoji="1" lang="en-US" altLang="zh-CN" sz="66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ea typeface="Gill Sans" panose="020B0502020104020203" charset="0"/>
              <a:cs typeface="Segoe UI Semibold" panose="020B0702040204020203" pitchFamily="34" charset="0"/>
            </a:endParaRPr>
          </a:p>
          <a:p>
            <a:r>
              <a:rPr kumimoji="1"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Gill Sans" panose="020B0502020104020203" charset="0"/>
                <a:cs typeface="Segoe UI Semibold" panose="020B0702040204020203" pitchFamily="34" charset="0"/>
              </a:rPr>
              <a:t>FOR </a:t>
            </a:r>
            <a:r>
              <a:rPr kumimoji="1" lang="en-US" altLang="zh-CN" sz="6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Gill Sans" panose="020B0502020104020203" charset="0"/>
                <a:cs typeface="Segoe UI Semibold" panose="020B0702040204020203" pitchFamily="34" charset="0"/>
              </a:rPr>
              <a:t>LISTENING</a:t>
            </a:r>
            <a:endParaRPr kumimoji="1"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ea typeface="Gill Sans" panose="020B0502020104020203" charset="0"/>
              <a:cs typeface="Segoe UI Semibold" panose="020B0702040204020203" pitchFamily="34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249681" y="3721012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panose="02000000000000000000" charset="-122"/>
              </a:rPr>
              <a:t>感谢聆听！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panose="02000000000000000000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249681" y="6134587"/>
            <a:ext cx="1815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Gill Sans" panose="020B0502020104020203" charset="0"/>
                <a:cs typeface="Segoe UI Semilight" panose="020B0402040204020203" pitchFamily="34" charset="0"/>
              </a:rPr>
              <a:t>www.ecloudtech.com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Gill Sans" panose="020B0502020104020203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046" cy="68602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198" y="6564425"/>
            <a:ext cx="2867792" cy="2255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fld id="{A8E7282E-12EE-46BC-9B7B-CE10F86FA388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06751" y="6567853"/>
            <a:ext cx="4114800" cy="196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29752" y="6567853"/>
            <a:ext cx="2743200" cy="196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Segoe UI" panose="020B0502040204020203" pitchFamily="34" charset="0"/>
          <a:ea typeface="微软雅黑" panose="020B0503020204020204" pitchFamily="34" charset="-122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微软雅黑" panose="020B0503020204020204" pitchFamily="34" charset="-122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微软雅黑" panose="020B0503020204020204" pitchFamily="34" charset="-122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微软雅黑" panose="020B0503020204020204" pitchFamily="34" charset="-122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微软雅黑" panose="020B0503020204020204" pitchFamily="34" charset="-122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微软雅黑" panose="020B0503020204020204" pitchFamily="34" charset="-122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Gitlab-ee</a:t>
            </a:r>
            <a:r>
              <a:rPr lang="zh-CN" altLang="en-US" dirty="0"/>
              <a:t>使用简介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518015" y="5089525"/>
            <a:ext cx="2487295" cy="716915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2021-6-15 </a:t>
            </a:r>
            <a:r>
              <a:rPr lang="zh-CN" altLang="en-US" sz="2000" dirty="0">
                <a:solidFill>
                  <a:schemeClr val="tx1"/>
                </a:solidFill>
              </a:rPr>
              <a:t>杨金克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Merge request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019175" y="1429361"/>
            <a:ext cx="8229600" cy="330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Merge Request</a:t>
            </a:r>
            <a:r>
              <a:rPr lang="zh-CN" altLang="en-US" dirty="0" smtClean="0"/>
              <a:t>发起后，我们在评审单中定义的评审人，将会收到</a:t>
            </a:r>
            <a:r>
              <a:rPr lang="en-US" altLang="zh-CN" dirty="0" smtClean="0"/>
              <a:t>merge request</a:t>
            </a:r>
            <a:r>
              <a:rPr lang="zh-CN" altLang="en-US" smtClean="0"/>
              <a:t>邮件提醒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Merge Request</a:t>
            </a:r>
            <a:r>
              <a:rPr lang="zh-CN" altLang="en-US" dirty="0" smtClean="0"/>
              <a:t>标准审批流程如下：</a:t>
            </a:r>
            <a:endParaRPr lang="zh-CN" altLang="en-US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749425" y="3038475"/>
            <a:ext cx="7863205" cy="393065"/>
            <a:chOff x="855" y="4482"/>
            <a:chExt cx="12383" cy="619"/>
          </a:xfrm>
        </p:grpSpPr>
        <p:sp>
          <p:nvSpPr>
            <p:cNvPr id="10" name="文本框 9"/>
            <p:cNvSpPr txBox="1"/>
            <p:nvPr/>
          </p:nvSpPr>
          <p:spPr>
            <a:xfrm>
              <a:off x="6174" y="4482"/>
              <a:ext cx="1745" cy="5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alpha val="56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dirty="0"/>
                <a:t>问题处理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834" y="4507"/>
              <a:ext cx="1745" cy="5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alpha val="56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dirty="0"/>
                <a:t>通过审核</a:t>
              </a:r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494" y="4507"/>
              <a:ext cx="1745" cy="5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alpha val="56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dirty="0"/>
                <a:t>合并分支</a:t>
              </a:r>
              <a:endParaRPr lang="zh-CN" altLang="en-US" dirty="0"/>
            </a:p>
          </p:txBody>
        </p:sp>
        <p:sp>
          <p:nvSpPr>
            <p:cNvPr id="18" name="右箭头 17"/>
            <p:cNvSpPr/>
            <p:nvPr/>
          </p:nvSpPr>
          <p:spPr>
            <a:xfrm>
              <a:off x="2830" y="4575"/>
              <a:ext cx="454" cy="526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右箭头 22"/>
            <p:cNvSpPr/>
            <p:nvPr/>
          </p:nvSpPr>
          <p:spPr>
            <a:xfrm>
              <a:off x="5435" y="4537"/>
              <a:ext cx="454" cy="526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右箭头 23"/>
            <p:cNvSpPr/>
            <p:nvPr/>
          </p:nvSpPr>
          <p:spPr>
            <a:xfrm>
              <a:off x="8204" y="4557"/>
              <a:ext cx="454" cy="526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>
              <a:off x="10803" y="4537"/>
              <a:ext cx="454" cy="526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5" y="4482"/>
              <a:ext cx="1745" cy="5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alpha val="56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代码评审</a:t>
              </a:r>
              <a:endPara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515" y="4482"/>
              <a:ext cx="1745" cy="5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alpha val="56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CN" altLang="en-US" dirty="0"/>
                <a:t>问题批注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Merge request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574" y="1184773"/>
            <a:ext cx="11283178" cy="5115914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300"/>
              </a:spcBef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26211" y="6650778"/>
            <a:ext cx="2867792" cy="225540"/>
          </a:xfrm>
        </p:spPr>
        <p:txBody>
          <a:bodyPr/>
          <a:lstStyle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2018 eCloudTech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95605" y="1057275"/>
            <a:ext cx="7825105" cy="583565"/>
          </a:xfrm>
          <a:prstGeom prst="rect">
            <a:avLst/>
          </a:prstGeom>
          <a:noFill/>
          <a:ln>
            <a:solidFill>
              <a:schemeClr val="accent1">
                <a:alpha val="56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1600" dirty="0" err="1" smtClean="0"/>
              <a:t>1</a:t>
            </a:r>
            <a:r>
              <a:rPr lang="zh-CN" altLang="en-US" sz="1600" dirty="0" err="1" smtClean="0"/>
              <a:t>、确认</a:t>
            </a:r>
            <a:r>
              <a:rPr lang="en-US" altLang="zh-CN" sz="1600" dirty="0" err="1" smtClean="0"/>
              <a:t>source</a:t>
            </a:r>
            <a:r>
              <a:rPr lang="zh-CN" altLang="en-US" sz="1600" dirty="0" err="1" smtClean="0"/>
              <a:t>分支及所需合入分支</a:t>
            </a:r>
            <a:endParaRPr lang="zh-CN" altLang="en-US" sz="1600" dirty="0" err="1" smtClean="0"/>
          </a:p>
          <a:p>
            <a:r>
              <a:rPr lang="en-US" altLang="zh-CN" sz="1600" dirty="0" err="1" smtClean="0"/>
              <a:t>2</a:t>
            </a:r>
            <a:r>
              <a:rPr lang="zh-CN" altLang="en-US" sz="1600" dirty="0" err="1" smtClean="0"/>
              <a:t>、</a:t>
            </a:r>
            <a:r>
              <a:rPr lang="zh-CN" altLang="en-US" sz="1600" dirty="0" err="1" smtClean="0">
                <a:sym typeface="+mn-ea"/>
              </a:rPr>
              <a:t>填写合入内容信息</a:t>
            </a:r>
            <a:endParaRPr lang="zh-CN" altLang="en-US" sz="1600" dirty="0" err="1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778000"/>
            <a:ext cx="9415145" cy="4335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Merge request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574" y="1184773"/>
            <a:ext cx="11283178" cy="5115914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300"/>
              </a:spcBef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26211" y="6650778"/>
            <a:ext cx="2867792" cy="225540"/>
          </a:xfrm>
        </p:spPr>
        <p:txBody>
          <a:bodyPr/>
          <a:lstStyle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2018 eCloudTech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48310" y="1184910"/>
            <a:ext cx="7825105" cy="583565"/>
          </a:xfrm>
          <a:prstGeom prst="rect">
            <a:avLst/>
          </a:prstGeom>
          <a:noFill/>
          <a:ln>
            <a:solidFill>
              <a:schemeClr val="accent1">
                <a:alpha val="56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1600" dirty="0" err="1" smtClean="0"/>
              <a:t>1</a:t>
            </a:r>
            <a:r>
              <a:rPr lang="zh-CN" altLang="en-US" sz="1600" dirty="0" err="1" smtClean="0"/>
              <a:t>、</a:t>
            </a:r>
            <a:r>
              <a:rPr lang="en-US" altLang="zh-CN" sz="1600" dirty="0" err="1" smtClean="0"/>
              <a:t>Approval rules</a:t>
            </a:r>
            <a:r>
              <a:rPr lang="zh-CN" altLang="en-US" sz="1600" dirty="0" err="1" smtClean="0"/>
              <a:t>设定评审人员</a:t>
            </a:r>
            <a:endParaRPr lang="zh-CN" altLang="en-US" sz="1600" dirty="0" err="1" smtClean="0"/>
          </a:p>
          <a:p>
            <a:r>
              <a:rPr lang="en-US" altLang="zh-CN" sz="1600" dirty="0" err="1" smtClean="0"/>
              <a:t>2</a:t>
            </a:r>
            <a:r>
              <a:rPr lang="zh-CN" altLang="en-US" sz="1600" dirty="0" err="1" smtClean="0"/>
              <a:t>、默认规则为必选，强制要求一个以上Maintainer批准才可合入</a:t>
            </a:r>
            <a:endParaRPr lang="zh-CN" altLang="en-US" sz="1600" dirty="0" err="1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2152650"/>
            <a:ext cx="10563225" cy="4042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Merge request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574" y="1184773"/>
            <a:ext cx="11283178" cy="5115914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300"/>
              </a:spcBef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26211" y="6650778"/>
            <a:ext cx="2867792" cy="225540"/>
          </a:xfrm>
        </p:spPr>
        <p:txBody>
          <a:bodyPr/>
          <a:lstStyle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2018 eCloudTech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388235"/>
            <a:ext cx="4613275" cy="3078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35" y="2407920"/>
            <a:ext cx="4725670" cy="30378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flipH="1">
            <a:off x="1053465" y="1685290"/>
            <a:ext cx="2203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ym typeface="+mn-ea"/>
              </a:rPr>
              <a:t>对代码进行批注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95035" y="168529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 smtClean="0">
                <a:sym typeface="+mn-ea"/>
              </a:rPr>
              <a:t>对评审单进行批注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Merge request</a:t>
            </a:r>
            <a:br>
              <a:rPr lang="zh-CN" altLang="en-US" dirty="0" smtClean="0"/>
            </a:b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955" y="1440180"/>
            <a:ext cx="7570470" cy="4796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5" y="749935"/>
            <a:ext cx="1428750" cy="6191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6415" y="1369060"/>
            <a:ext cx="3175635" cy="922020"/>
          </a:xfrm>
          <a:prstGeom prst="rect">
            <a:avLst/>
          </a:prstGeom>
          <a:noFill/>
          <a:ln>
            <a:solidFill>
              <a:schemeClr val="accent1">
                <a:alpha val="56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dirty="0" err="1" smtClean="0"/>
              <a:t>1</a:t>
            </a:r>
            <a:r>
              <a:rPr lang="zh-CN" altLang="en-US" dirty="0" err="1" smtClean="0"/>
              <a:t>、评审人员可收到邮件通知，并在</a:t>
            </a:r>
            <a:r>
              <a:rPr lang="en-US" altLang="zh-CN" dirty="0" err="1" smtClean="0"/>
              <a:t>gitlab web</a:t>
            </a:r>
            <a:r>
              <a:rPr lang="zh-CN" altLang="en-US" dirty="0" err="1" smtClean="0"/>
              <a:t>右上角出现待办事项</a:t>
            </a:r>
            <a:endParaRPr lang="zh-CN" altLang="en-US" dirty="0" err="1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Merge request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3025" y="1297940"/>
            <a:ext cx="8100060" cy="3263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8130" y="1561465"/>
            <a:ext cx="3116580" cy="922020"/>
          </a:xfrm>
          <a:prstGeom prst="rect">
            <a:avLst/>
          </a:prstGeom>
          <a:noFill/>
          <a:ln>
            <a:solidFill>
              <a:schemeClr val="accent1">
                <a:alpha val="56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dirty="0" err="1" smtClean="0"/>
              <a:t>1</a:t>
            </a:r>
            <a:r>
              <a:rPr lang="zh-CN" altLang="en-US" dirty="0" err="1" smtClean="0"/>
              <a:t>、评审人通过后，即可合并</a:t>
            </a:r>
            <a:endParaRPr lang="zh-CN" altLang="en-US" dirty="0" err="1" smtClean="0"/>
          </a:p>
          <a:p>
            <a:r>
              <a:rPr lang="en-US" altLang="zh-CN" dirty="0" err="1" smtClean="0"/>
              <a:t>2</a:t>
            </a:r>
            <a:r>
              <a:rPr lang="zh-CN" altLang="en-US" dirty="0" err="1" smtClean="0"/>
              <a:t>、点击</a:t>
            </a:r>
            <a:r>
              <a:rPr lang="en-US" altLang="zh-CN" dirty="0" err="1" smtClean="0"/>
              <a:t>Pick </a:t>
            </a:r>
            <a:r>
              <a:rPr lang="zh-CN" altLang="en-US" dirty="0" err="1" smtClean="0"/>
              <a:t>，可对此</a:t>
            </a:r>
            <a:r>
              <a:rPr lang="en-US" altLang="zh-CN" dirty="0" err="1" smtClean="0"/>
              <a:t>MR</a:t>
            </a:r>
            <a:r>
              <a:rPr lang="zh-CN" altLang="en-US" dirty="0" err="1" smtClean="0"/>
              <a:t>单合并到此项目下的其他分支中</a:t>
            </a:r>
            <a:endParaRPr lang="zh-CN" altLang="en-US" dirty="0" err="1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" y="4381500"/>
            <a:ext cx="3315970" cy="17424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gitlab-ci</a:t>
            </a:r>
            <a:r>
              <a:rPr lang="zh-CN" altLang="en-US"/>
              <a:t>简介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95145"/>
            <a:ext cx="12192635" cy="42995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gitlab-ci</a:t>
            </a:r>
            <a:r>
              <a:rPr lang="zh-CN" altLang="en-US"/>
              <a:t>简介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0171"/>
            <a:ext cx="4474840" cy="3309950"/>
          </a:xfrm>
        </p:spPr>
        <p:txBody>
          <a:bodyPr>
            <a:normAutofit lnSpcReduction="20000"/>
          </a:bodyPr>
          <a:p>
            <a:pPr marL="0" indent="0">
              <a:buNone/>
            </a:pPr>
            <a:endParaRPr lang="en-US" altLang="zh-CN" sz="2000" dirty="0" smtClean="0"/>
          </a:p>
          <a:p>
            <a:pPr marL="0" indent="457200">
              <a:buNone/>
            </a:pPr>
            <a:r>
              <a:rPr lang="en-US" altLang="zh-CN" sz="2000" b="1" dirty="0" err="1" smtClean="0"/>
              <a:t>GitLab</a:t>
            </a:r>
            <a:r>
              <a:rPr lang="en-US" altLang="zh-CN" sz="2000" b="1" dirty="0" smtClean="0"/>
              <a:t>-CI </a:t>
            </a:r>
            <a:r>
              <a:rPr lang="zh-CN" altLang="en-US" sz="2000" b="1" dirty="0" smtClean="0"/>
              <a:t>属于</a:t>
            </a:r>
            <a:r>
              <a:rPr lang="en-US" altLang="zh-CN" sz="2000" b="1" dirty="0" err="1" smtClean="0"/>
              <a:t>GitLab</a:t>
            </a:r>
            <a:r>
              <a:rPr lang="zh-CN" altLang="en-US" sz="2000" b="1" dirty="0" smtClean="0"/>
              <a:t>自身集成的持续化构建功能模块，通过解析工程下自定义的</a:t>
            </a:r>
            <a:r>
              <a:rPr lang="en-US" altLang="zh-CN" sz="2000" b="1" dirty="0" smtClean="0"/>
              <a:t>.</a:t>
            </a:r>
            <a:r>
              <a:rPr lang="en-US" altLang="zh-CN" sz="2000" b="1" dirty="0" err="1" smtClean="0"/>
              <a:t>gitlab-ci.yml</a:t>
            </a:r>
            <a:r>
              <a:rPr lang="zh-CN" altLang="en-US" sz="2000" b="1" dirty="0" smtClean="0"/>
              <a:t>文件，分发任务到</a:t>
            </a:r>
            <a:r>
              <a:rPr lang="en-US" altLang="zh-CN" sz="2000" b="1" dirty="0" err="1" smtClean="0"/>
              <a:t>gitlab</a:t>
            </a:r>
            <a:r>
              <a:rPr lang="en-US" altLang="zh-CN" sz="2000" b="1" dirty="0" smtClean="0"/>
              <a:t>-runner</a:t>
            </a:r>
            <a:r>
              <a:rPr lang="zh-CN" altLang="en-US" sz="2000" b="1" dirty="0" smtClean="0"/>
              <a:t>，来实现一个</a:t>
            </a:r>
            <a:r>
              <a:rPr lang="en-US" altLang="zh-CN" sz="2000" b="1" dirty="0" err="1" smtClean="0"/>
              <a:t>pipline</a:t>
            </a:r>
            <a:r>
              <a:rPr lang="zh-CN" altLang="en-US" sz="2000" b="1" dirty="0" smtClean="0"/>
              <a:t>流程。</a:t>
            </a:r>
            <a:endParaRPr lang="zh-CN" altLang="en-US" sz="2000" b="1" dirty="0" smtClean="0"/>
          </a:p>
          <a:p>
            <a:pPr marL="0" indent="457200">
              <a:buNone/>
            </a:pPr>
            <a:r>
              <a:rPr lang="en-US" altLang="zh-CN" sz="2000" b="1" dirty="0" smtClean="0">
                <a:sym typeface="+mn-ea"/>
              </a:rPr>
              <a:t>Push</a:t>
            </a:r>
            <a:r>
              <a:rPr lang="zh-CN" altLang="en-US" sz="2000" b="1" dirty="0" smtClean="0">
                <a:sym typeface="+mn-ea"/>
              </a:rPr>
              <a:t>操作</a:t>
            </a:r>
            <a:r>
              <a:rPr lang="zh-CN" altLang="en-US" sz="2000" b="1" dirty="0">
                <a:sym typeface="+mn-ea"/>
              </a:rPr>
              <a:t>自动</a:t>
            </a:r>
            <a:r>
              <a:rPr lang="zh-CN" altLang="en-US" sz="2000" b="1" dirty="0" smtClean="0">
                <a:sym typeface="+mn-ea"/>
              </a:rPr>
              <a:t>触发</a:t>
            </a:r>
            <a:r>
              <a:rPr lang="en-US" altLang="zh-CN" sz="2000" b="1" dirty="0" err="1" smtClean="0">
                <a:sym typeface="+mn-ea"/>
              </a:rPr>
              <a:t>GitLab</a:t>
            </a:r>
            <a:r>
              <a:rPr lang="en-US" altLang="zh-CN" sz="2000" b="1" dirty="0" smtClean="0">
                <a:sym typeface="+mn-ea"/>
              </a:rPr>
              <a:t>-C</a:t>
            </a:r>
            <a:r>
              <a:rPr lang="en-US" altLang="zh-CN" sz="2000" b="1" dirty="0">
                <a:sym typeface="+mn-ea"/>
              </a:rPr>
              <a:t>I</a:t>
            </a:r>
            <a:r>
              <a:rPr lang="en-US" altLang="zh-CN" sz="2000" b="1" dirty="0" smtClean="0">
                <a:sym typeface="+mn-ea"/>
              </a:rPr>
              <a:t> </a:t>
            </a:r>
            <a:r>
              <a:rPr lang="en-US" altLang="zh-CN" sz="2000" b="1" dirty="0" err="1" smtClean="0">
                <a:sym typeface="+mn-ea"/>
              </a:rPr>
              <a:t>pipline</a:t>
            </a:r>
            <a:r>
              <a:rPr lang="zh-CN" altLang="en-US" sz="2000" b="1" dirty="0" smtClean="0">
                <a:sym typeface="+mn-ea"/>
              </a:rPr>
              <a:t>任务，任务中各阶段被分配到指定</a:t>
            </a:r>
            <a:r>
              <a:rPr lang="en-US" altLang="zh-CN" sz="2000" b="1" dirty="0">
                <a:sym typeface="+mn-ea"/>
              </a:rPr>
              <a:t>R</a:t>
            </a:r>
            <a:r>
              <a:rPr lang="en-US" altLang="zh-CN" sz="2000" b="1" dirty="0" smtClean="0">
                <a:sym typeface="+mn-ea"/>
              </a:rPr>
              <a:t>unner</a:t>
            </a:r>
            <a:r>
              <a:rPr lang="zh-CN" altLang="en-US" sz="2000" b="1" dirty="0" smtClean="0">
                <a:sym typeface="+mn-ea"/>
              </a:rPr>
              <a:t>中执行。</a:t>
            </a:r>
            <a:endParaRPr lang="zh-CN" altLang="en-US" sz="2000" b="1" dirty="0" smtClean="0"/>
          </a:p>
          <a:p>
            <a:pPr marL="0" indent="457200">
              <a:buNone/>
            </a:pPr>
            <a:endParaRPr lang="zh-CN" altLang="en-US" sz="2000" b="1" dirty="0"/>
          </a:p>
        </p:txBody>
      </p:sp>
      <p:pic>
        <p:nvPicPr>
          <p:cNvPr id="1026" name="Picture 2" descr="https://images2015.cnblogs.com/blog/1171685/201706/1171685-20170629165716758-915731937.png"/>
          <p:cNvPicPr>
            <a:picLocks noGrp="1"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043305"/>
            <a:ext cx="7216140" cy="52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gitlab-ci</a:t>
            </a:r>
            <a:r>
              <a:rPr lang="zh-CN" altLang="en-US"/>
              <a:t>简介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1309370"/>
            <a:ext cx="12016740" cy="48990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分支策略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-635" y="1124585"/>
            <a:ext cx="12174220" cy="520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 smtClean="0"/>
              <a:t>master</a:t>
            </a:r>
            <a:endParaRPr lang="en-US" altLang="zh-CN" sz="2800" b="1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800" dirty="0" smtClean="0"/>
              <a:t>      代码库有且</a:t>
            </a:r>
            <a:r>
              <a:rPr lang="zh-CN" altLang="en-US" sz="2800" dirty="0"/>
              <a:t>仅有一个</a:t>
            </a:r>
            <a:r>
              <a:rPr lang="zh-CN" altLang="en-US" sz="2800" dirty="0" smtClean="0"/>
              <a:t>主干。目前已停。</a:t>
            </a:r>
            <a:endParaRPr lang="en-US" altLang="zh-CN" sz="2800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/>
              <a:t>hotfix/*</a:t>
            </a:r>
            <a:endParaRPr lang="en-US" altLang="zh-CN" sz="2800" b="1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800" dirty="0"/>
              <a:t>     紧急发布</a:t>
            </a:r>
            <a:r>
              <a:rPr lang="zh-CN" altLang="en-US" sz="2800" dirty="0" smtClean="0"/>
              <a:t>分支。当现场发现问题，需要紧急修复，但此时发布分支已经有新的代码提交不能直接通过发布分支发布，我们会使用</a:t>
            </a:r>
            <a:r>
              <a:rPr lang="en-US" altLang="zh-CN" sz="2800" dirty="0" smtClean="0"/>
              <a:t>hotfix</a:t>
            </a:r>
            <a:r>
              <a:rPr lang="zh-CN" altLang="en-US" sz="2800" dirty="0" smtClean="0"/>
              <a:t>分支上线</a:t>
            </a:r>
            <a:r>
              <a:rPr lang="zh-CN" altLang="en-US" sz="2800" dirty="0"/>
              <a:t>发布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 smtClean="0"/>
              <a:t>develop</a:t>
            </a:r>
            <a:r>
              <a:rPr lang="en-US" altLang="zh-CN" sz="2800" b="1" dirty="0"/>
              <a:t>/*</a:t>
            </a:r>
            <a:endParaRPr lang="en-US" altLang="zh-CN" sz="2800" b="1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800" dirty="0" smtClean="0"/>
              <a:t>      日常开发代码提交到</a:t>
            </a:r>
            <a:r>
              <a:rPr lang="en-US" altLang="zh-CN" sz="2800" dirty="0" smtClean="0"/>
              <a:t>develop</a:t>
            </a:r>
            <a:r>
              <a:rPr lang="en-US" altLang="zh-CN" sz="2800" dirty="0"/>
              <a:t>/*</a:t>
            </a:r>
            <a:r>
              <a:rPr lang="zh-CN" altLang="en-US" sz="2800" dirty="0" smtClean="0"/>
              <a:t>分支。</a:t>
            </a:r>
            <a:endParaRPr lang="en-US" altLang="zh-CN" sz="2800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 smtClean="0"/>
              <a:t>release</a:t>
            </a:r>
            <a:r>
              <a:rPr lang="en-US" altLang="zh-CN" sz="2800" b="1" dirty="0"/>
              <a:t>/*</a:t>
            </a:r>
            <a:endParaRPr lang="en-US" altLang="zh-CN" sz="2800" b="1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800" dirty="0"/>
              <a:t>     发布分支，稳定的，已经对外提供给客户的基线版本。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内容概要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latin typeface="Myriad Pro" pitchFamily="34" charset="0"/>
                <a:cs typeface="Lantinghei SC Demibold" panose="02000000000000000000" charset="-122"/>
              </a:rPr>
              <a:t>Chap.1 </a:t>
            </a:r>
            <a:r>
              <a:rPr lang="en-US" altLang="zh-CN" dirty="0" smtClean="0">
                <a:latin typeface="Myriad Pro" pitchFamily="34" charset="0"/>
                <a:cs typeface="Lantinghei SC Demibold" panose="02000000000000000000" charset="-122"/>
              </a:rPr>
              <a:t>– </a:t>
            </a:r>
            <a:r>
              <a:rPr lang="en-US" dirty="0" smtClean="0">
                <a:solidFill>
                  <a:schemeClr val="bg1"/>
                </a:solidFill>
                <a:sym typeface="+mn-ea"/>
              </a:rPr>
              <a:t>gitlab-ee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简介</a:t>
            </a:r>
            <a:endParaRPr lang="en-US" altLang="zh-CN" dirty="0" smtClean="0">
              <a:latin typeface="Myriad Pro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prstClr val="white"/>
                </a:solidFill>
                <a:latin typeface="Myriad Pro" pitchFamily="34" charset="0"/>
                <a:cs typeface="Lantinghei SC Demibold" panose="02000000000000000000" charset="-122"/>
              </a:rPr>
              <a:t>Chap.2 </a:t>
            </a:r>
            <a:r>
              <a:rPr lang="en-US" altLang="zh-CN" dirty="0" smtClean="0">
                <a:latin typeface="Myriad Pro" pitchFamily="34" charset="0"/>
                <a:cs typeface="Lantinghei SC Demibold" panose="02000000000000000000" charset="-122"/>
              </a:rPr>
              <a:t>– </a:t>
            </a:r>
            <a:r>
              <a:rPr lang="en-US" dirty="0" smtClean="0">
                <a:sym typeface="+mn-ea"/>
              </a:rPr>
              <a:t>gitlab-ee</a:t>
            </a:r>
            <a:r>
              <a:rPr lang="zh-CN" altLang="en-US" dirty="0" smtClean="0">
                <a:sym typeface="+mn-ea"/>
              </a:rPr>
              <a:t>使用</a:t>
            </a:r>
            <a:endParaRPr lang="en-US" altLang="zh-CN" dirty="0" smtClean="0">
              <a:solidFill>
                <a:prstClr val="white"/>
              </a:solidFill>
              <a:latin typeface="Myriad Pro" pitchFamily="34" charset="0"/>
              <a:cs typeface="Lantinghei SC Demibold" panose="02000000000000000000" charset="-122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prstClr val="white"/>
                </a:solidFill>
                <a:latin typeface="Myriad Pro" pitchFamily="34" charset="0"/>
                <a:cs typeface="Lantinghei SC Demibold" panose="02000000000000000000" charset="-122"/>
              </a:rPr>
              <a:t>Chap.3 </a:t>
            </a:r>
            <a:r>
              <a:rPr lang="en-US" altLang="zh-CN" dirty="0">
                <a:latin typeface="Myriad Pro" pitchFamily="34" charset="0"/>
                <a:cs typeface="Lantinghei SC Demibold" panose="02000000000000000000" charset="-122"/>
              </a:rPr>
              <a:t>– </a:t>
            </a:r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merge request</a:t>
            </a:r>
            <a:endParaRPr lang="en-US" altLang="zh-CN" dirty="0">
              <a:solidFill>
                <a:prstClr val="white"/>
              </a:solidFill>
              <a:latin typeface="Myriad Pro" pitchFamily="34" charset="0"/>
              <a:cs typeface="Lantinghei SC Demibold" panose="02000000000000000000" charset="-122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prstClr val="white"/>
                </a:solidFill>
                <a:latin typeface="Myriad Pro" pitchFamily="34" charset="0"/>
                <a:cs typeface="Lantinghei SC Demibold" panose="02000000000000000000" charset="-122"/>
              </a:rPr>
              <a:t>Chap.4 </a:t>
            </a:r>
            <a:r>
              <a:rPr lang="en-US" altLang="zh-CN" dirty="0">
                <a:latin typeface="Myriad Pro" pitchFamily="34" charset="0"/>
                <a:cs typeface="Lantinghei SC Demibold" panose="02000000000000000000" charset="-122"/>
              </a:rPr>
              <a:t>– </a:t>
            </a:r>
            <a:r>
              <a:rPr lang="en-US" dirty="0" smtClean="0">
                <a:sym typeface="+mn-ea"/>
              </a:rPr>
              <a:t>gitlab-ci</a:t>
            </a:r>
            <a:r>
              <a:rPr lang="zh-CN" altLang="en-US" dirty="0">
                <a:latin typeface="Myriad Pro" pitchFamily="34" charset="0"/>
              </a:rPr>
              <a:t>简介</a:t>
            </a:r>
            <a:endParaRPr lang="en-US" altLang="zh-CN" dirty="0">
              <a:solidFill>
                <a:prstClr val="white"/>
              </a:solidFill>
              <a:latin typeface="Myriad Pro" pitchFamily="34" charset="0"/>
              <a:cs typeface="Lantinghei SC Demibold" panose="02000000000000000000" charset="-122"/>
            </a:endParaRPr>
          </a:p>
          <a:p>
            <a:endParaRPr lang="zh-CN" altLang="en-US" dirty="0">
              <a:solidFill>
                <a:prstClr val="white"/>
              </a:solidFill>
              <a:latin typeface="Myriad Pro" pitchFamily="34" charset="0"/>
              <a:cs typeface="Lantinghei SC Demibold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分支策略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310" y="1061085"/>
            <a:ext cx="3786505" cy="2940685"/>
          </a:xfrm>
        </p:spPr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后续将对所有的新建的分支进行强制命名要求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1235" y="1061085"/>
            <a:ext cx="7320280" cy="4911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gitlab</a:t>
            </a:r>
            <a:r>
              <a:rPr lang="zh-CN" altLang="en-US" dirty="0" smtClean="0"/>
              <a:t>简介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574" y="1184773"/>
            <a:ext cx="11283178" cy="5115914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前言：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en-US" altLang="zh-CN" dirty="0" err="1">
                <a:latin typeface="+mn-ea"/>
                <a:sym typeface="+mn-ea"/>
              </a:rPr>
              <a:t>GitLab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是一个用于仓库管理系统的开源项目</a:t>
            </a:r>
            <a:r>
              <a:rPr lang="en-US" altLang="zh-CN" dirty="0">
                <a:latin typeface="+mn-ea"/>
                <a:sym typeface="+mn-ea"/>
              </a:rPr>
              <a:t>,</a:t>
            </a:r>
            <a:r>
              <a:rPr lang="zh-CN" altLang="en-US" dirty="0">
                <a:latin typeface="+mn-ea"/>
                <a:sym typeface="+mn-ea"/>
              </a:rPr>
              <a:t>使用</a:t>
            </a:r>
            <a:r>
              <a:rPr lang="en-US" altLang="zh-CN" dirty="0" err="1">
                <a:latin typeface="+mn-ea"/>
                <a:sym typeface="+mn-ea"/>
              </a:rPr>
              <a:t>Git</a:t>
            </a:r>
            <a:r>
              <a:rPr lang="zh-CN" altLang="en-US" dirty="0">
                <a:latin typeface="+mn-ea"/>
                <a:sym typeface="+mn-ea"/>
              </a:rPr>
              <a:t>作为代码管理工具</a:t>
            </a:r>
            <a:r>
              <a:rPr lang="en-US" altLang="zh-CN" dirty="0">
                <a:latin typeface="+mn-ea"/>
                <a:sym typeface="+mn-ea"/>
              </a:rPr>
              <a:t>,</a:t>
            </a:r>
            <a:r>
              <a:rPr lang="zh-CN" altLang="en-US" dirty="0">
                <a:latin typeface="+mn-ea"/>
                <a:sym typeface="+mn-ea"/>
              </a:rPr>
              <a:t>并在此基础上搭建起来的</a:t>
            </a:r>
            <a:r>
              <a:rPr lang="en-US" altLang="zh-CN" dirty="0">
                <a:latin typeface="+mn-ea"/>
                <a:sym typeface="+mn-ea"/>
              </a:rPr>
              <a:t>web</a:t>
            </a:r>
            <a:r>
              <a:rPr lang="zh-CN" altLang="en-US" dirty="0" smtClean="0">
                <a:latin typeface="+mn-ea"/>
                <a:sym typeface="+mn-ea"/>
              </a:rPr>
              <a:t>服务。我们将</a:t>
            </a:r>
            <a:r>
              <a:rPr lang="en-US" altLang="zh-CN" dirty="0" err="1" smtClean="0">
                <a:latin typeface="+mn-ea"/>
                <a:sym typeface="+mn-ea"/>
              </a:rPr>
              <a:t>GitLab-ee v13.2.4</a:t>
            </a:r>
            <a:r>
              <a:rPr lang="zh-CN" altLang="en-US" dirty="0" smtClean="0">
                <a:latin typeface="+mn-ea"/>
                <a:sym typeface="+mn-ea"/>
              </a:rPr>
              <a:t>作为我们的远程仓库，用来托管我们的代码仓库</a:t>
            </a:r>
            <a:r>
              <a:rPr lang="zh-CN" altLang="en-US" i="1" dirty="0" smtClean="0">
                <a:latin typeface="+mn-ea"/>
                <a:sym typeface="+mn-ea"/>
              </a:rPr>
              <a:t>。</a:t>
            </a:r>
            <a:endParaRPr lang="zh-CN" altLang="en-US" i="1" dirty="0" smtClean="0">
              <a:latin typeface="+mn-ea"/>
              <a:sym typeface="+mn-ea"/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zh-CN" altLang="en-US" i="1" dirty="0" smtClean="0">
              <a:latin typeface="+mn-ea"/>
              <a:sym typeface="+mn-ea"/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Gitlab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内网地址：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https://gitlab.ecloud.com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  <a:buNone/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（配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/etc/hosts 10.0090.118  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gitlab.ecloud.com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登陆：使用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LDAP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用户或者邮箱帐户皆可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300"/>
              </a:spcBef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26211" y="6650778"/>
            <a:ext cx="2867792" cy="225540"/>
          </a:xfrm>
        </p:spPr>
        <p:txBody>
          <a:bodyPr/>
          <a:lstStyle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2018 eCloudTech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79715" y="3394075"/>
            <a:ext cx="3223260" cy="270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gitlab</a:t>
            </a:r>
            <a:r>
              <a:rPr lang="zh-CN" altLang="en-US" dirty="0" smtClean="0"/>
              <a:t>使用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574" y="1184773"/>
            <a:ext cx="11283178" cy="5115914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配置：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zh-CN" altLang="en-US" dirty="0" err="1">
                <a:latin typeface="+mn-ea"/>
                <a:sym typeface="+mn-ea"/>
              </a:rPr>
              <a:t>右上角头像</a:t>
            </a:r>
            <a:r>
              <a:rPr lang="en-US" altLang="zh-CN" dirty="0" err="1">
                <a:latin typeface="+mn-ea"/>
                <a:sym typeface="+mn-ea"/>
              </a:rPr>
              <a:t>-&gt;setting-&gt;preferences-&gt;language  </a:t>
            </a:r>
            <a:r>
              <a:rPr lang="zh-CN" altLang="en-US" dirty="0" err="1">
                <a:latin typeface="+mn-ea"/>
                <a:sym typeface="+mn-ea"/>
              </a:rPr>
              <a:t>可切换中文</a:t>
            </a:r>
            <a:endParaRPr lang="zh-CN" altLang="en-US" i="1" dirty="0" smtClean="0">
              <a:latin typeface="+mn-ea"/>
              <a:sym typeface="+mn-ea"/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zh-CN" altLang="en-US" i="1" dirty="0" smtClean="0">
              <a:latin typeface="+mn-ea"/>
              <a:sym typeface="+mn-ea"/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gitlab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提供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https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跟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ssh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两种连接使用方式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300"/>
              </a:spcBef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26211" y="6650778"/>
            <a:ext cx="2867792" cy="225540"/>
          </a:xfrm>
        </p:spPr>
        <p:txBody>
          <a:bodyPr/>
          <a:lstStyle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2018 eCloudTech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gitlab</a:t>
            </a:r>
            <a:r>
              <a:rPr lang="zh-CN" altLang="en-US" dirty="0" smtClean="0"/>
              <a:t>使用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574" y="1184773"/>
            <a:ext cx="11283178" cy="5115914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ssh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安全连接使用方式：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1800" dirty="0" smtClean="0">
                <a:sym typeface="+mn-ea"/>
              </a:rPr>
              <a:t>注册</a:t>
            </a:r>
            <a:r>
              <a:rPr lang="en-US" altLang="zh-CN" sz="1800" dirty="0" smtClean="0">
                <a:sym typeface="+mn-ea"/>
              </a:rPr>
              <a:t>SSH Key</a:t>
            </a:r>
            <a:r>
              <a:rPr lang="zh-CN" altLang="en-US" sz="1800" dirty="0" smtClean="0">
                <a:sym typeface="+mn-ea"/>
              </a:rPr>
              <a:t>后才能客户端机器上进行</a:t>
            </a:r>
            <a:r>
              <a:rPr lang="en-US" altLang="zh-CN" sz="1800" dirty="0" err="1" smtClean="0">
                <a:sym typeface="+mn-ea"/>
              </a:rPr>
              <a:t>git</a:t>
            </a:r>
            <a:r>
              <a:rPr lang="en-US" altLang="zh-CN" sz="1800" dirty="0" smtClean="0">
                <a:sym typeface="+mn-ea"/>
              </a:rPr>
              <a:t>  pull</a:t>
            </a:r>
            <a:r>
              <a:rPr lang="zh-CN" altLang="en-US" sz="1800" dirty="0" smtClean="0">
                <a:sym typeface="+mn-ea"/>
              </a:rPr>
              <a:t>、</a:t>
            </a:r>
            <a:r>
              <a:rPr lang="en-US" altLang="zh-CN" sz="1800" dirty="0" smtClean="0">
                <a:sym typeface="+mn-ea"/>
              </a:rPr>
              <a:t>push</a:t>
            </a:r>
            <a:r>
              <a:rPr lang="zh-CN" altLang="en-US" sz="1800" dirty="0" smtClean="0">
                <a:sym typeface="+mn-ea"/>
              </a:rPr>
              <a:t>、</a:t>
            </a:r>
            <a:r>
              <a:rPr lang="en-US" altLang="zh-CN" sz="1800" dirty="0" smtClean="0">
                <a:sym typeface="+mn-ea"/>
              </a:rPr>
              <a:t>clone</a:t>
            </a:r>
            <a:r>
              <a:rPr lang="zh-CN" altLang="en-US" sz="1800" dirty="0" smtClean="0">
                <a:sym typeface="+mn-ea"/>
              </a:rPr>
              <a:t>等</a:t>
            </a:r>
            <a:r>
              <a:rPr lang="en-US" altLang="zh-CN" sz="1800" dirty="0" smtClean="0">
                <a:sym typeface="+mn-ea"/>
              </a:rPr>
              <a:t>)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300"/>
              </a:spcBef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26211" y="6650778"/>
            <a:ext cx="2867792" cy="225540"/>
          </a:xfrm>
        </p:spPr>
        <p:txBody>
          <a:bodyPr/>
          <a:lstStyle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2018 eCloudTech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0" y="1739265"/>
            <a:ext cx="8876665" cy="4655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gitlab</a:t>
            </a:r>
            <a:r>
              <a:rPr lang="zh-CN" altLang="en-US" dirty="0" smtClean="0"/>
              <a:t>使用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574" y="1184773"/>
            <a:ext cx="11283178" cy="5115914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windows  ssh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公钥生成：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300"/>
              </a:spcBef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26211" y="6650778"/>
            <a:ext cx="2867792" cy="225540"/>
          </a:xfrm>
        </p:spPr>
        <p:txBody>
          <a:bodyPr/>
          <a:lstStyle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2018 eCloudTech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47590" y="1275080"/>
            <a:ext cx="375666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b="1" dirty="0" smtClean="0"/>
              <a:t>安装有</a:t>
            </a:r>
            <a:r>
              <a:rPr lang="en-US" altLang="zh-CN" b="1" dirty="0" smtClean="0"/>
              <a:t>git</a:t>
            </a:r>
            <a:r>
              <a:rPr lang="zh-CN" altLang="en-US" b="1" dirty="0" smtClean="0"/>
              <a:t>的客户端</a:t>
            </a:r>
            <a:r>
              <a:rPr lang="en-US" altLang="zh-CN" b="1" dirty="0" smtClean="0"/>
              <a:t>:</a:t>
            </a:r>
            <a:endParaRPr lang="en-US" altLang="zh-CN" b="1" dirty="0" smtClean="0"/>
          </a:p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、打开</a:t>
            </a:r>
            <a:r>
              <a:rPr lang="en-US" altLang="zh-CN" b="1" dirty="0" smtClean="0"/>
              <a:t>git bash</a:t>
            </a:r>
            <a:endParaRPr lang="en-US" altLang="zh-CN" b="1" dirty="0" smtClean="0"/>
          </a:p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、运行</a:t>
            </a:r>
            <a:r>
              <a:rPr lang="en-US" altLang="zh-CN" b="1" dirty="0" smtClean="0"/>
              <a:t>ssh-keygen.exe </a:t>
            </a:r>
            <a:r>
              <a:rPr lang="zh-CN" altLang="en-US" b="1" dirty="0" smtClean="0"/>
              <a:t>一路回车</a:t>
            </a:r>
            <a:endParaRPr lang="en-US" altLang="zh-CN" b="1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 cat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~/.ssh/id_rsa.pub</a:t>
            </a:r>
            <a:endParaRPr lang="zh-CN" altLang="en-US" b="1" dirty="0" smtClean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7550" y="2891790"/>
            <a:ext cx="2233930" cy="2495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495" y="2891790"/>
            <a:ext cx="4848860" cy="26498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85" y="2889885"/>
            <a:ext cx="4291330" cy="2651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gitlab</a:t>
            </a:r>
            <a:r>
              <a:rPr lang="zh-CN" altLang="en-US" dirty="0" smtClean="0"/>
              <a:t>使用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574" y="1184773"/>
            <a:ext cx="11283178" cy="5115914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  <a:buNone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Linux  ssh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公钥生成：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  <a:spcAft>
                <a:spcPts val="600"/>
              </a:spcAft>
              <a:buClr>
                <a:srgbClr val="0958CD"/>
              </a:buClr>
            </a:pP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300"/>
              </a:spcBef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26211" y="6650778"/>
            <a:ext cx="2867792" cy="225540"/>
          </a:xfrm>
        </p:spPr>
        <p:txBody>
          <a:bodyPr/>
          <a:lstStyle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2018 eCloudTech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827145" y="1325880"/>
            <a:ext cx="3482340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sz="2000" b="1" dirty="0" smtClean="0"/>
              <a:t>ssh-keygen</a:t>
            </a:r>
            <a:endParaRPr sz="2000" b="1" dirty="0" smtClean="0"/>
          </a:p>
          <a:p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、一路回车即可</a:t>
            </a:r>
            <a:endParaRPr lang="zh-CN" altLang="en-US" sz="2000" b="1" dirty="0" smtClean="0"/>
          </a:p>
          <a:p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、cat 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~/.ssh/id_rsa.pub</a:t>
            </a:r>
            <a:endParaRPr lang="zh-CN" altLang="en-US" sz="2000" b="1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2688590"/>
            <a:ext cx="10038080" cy="353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gitlab</a:t>
            </a:r>
            <a:r>
              <a:rPr lang="zh-CN" altLang="en-US"/>
              <a:t>使用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内容占位符 7"/>
          <p:cNvSpPr/>
          <p:nvPr>
            <p:ph idx="1"/>
          </p:nvPr>
        </p:nvSpPr>
        <p:spPr/>
        <p:txBody>
          <a:bodyPr/>
          <a:p>
            <a:r>
              <a:rPr lang="en-US" altLang="zh-CN"/>
              <a:t>fork clone</a:t>
            </a:r>
            <a:r>
              <a:rPr lang="zh-CN" altLang="en-US"/>
              <a:t>皆可，建议</a:t>
            </a:r>
            <a:r>
              <a:rPr lang="en-US" altLang="zh-CN"/>
              <a:t>clone</a:t>
            </a:r>
            <a:r>
              <a:rPr lang="zh-CN" altLang="en-US"/>
              <a:t>到本地使用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85" y="1623695"/>
            <a:ext cx="9193530" cy="4498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Merge request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E2BA215-5DF0-41C2-B8C5-C54F3486F9F1}" type="datetime1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kumimoji="1" lang="en-US" altLang="zh-CN" dirty="0" smtClean="0"/>
              <a:t>Copyright 2020 eCloudTech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BE84BF-B73E-0749-9DF0-B9C9A140BD21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内容占位符 7"/>
          <p:cNvSpPr/>
          <p:nvPr>
            <p:ph idx="1"/>
          </p:nvPr>
        </p:nvSpPr>
        <p:spPr/>
        <p:txBody>
          <a:bodyPr/>
          <a:p>
            <a:r>
              <a:rPr lang="zh-CN" altLang="en-US"/>
              <a:t>所有</a:t>
            </a:r>
            <a:r>
              <a:rPr lang="en-US" altLang="zh-CN"/>
              <a:t>master</a:t>
            </a:r>
            <a:r>
              <a:rPr lang="zh-CN" altLang="en-US"/>
              <a:t>空间下的项目皆为受保护分支，受保护分支的代码提交需要走</a:t>
            </a:r>
            <a:r>
              <a:rPr lang="en-US" altLang="zh-CN"/>
              <a:t>merge request </a:t>
            </a:r>
            <a:r>
              <a:rPr lang="zh-CN" altLang="en-US"/>
              <a:t>的</a:t>
            </a:r>
            <a:r>
              <a:rPr lang="en-US" altLang="zh-CN"/>
              <a:t>code review</a:t>
            </a:r>
            <a:r>
              <a:rPr lang="zh-CN" altLang="en-US"/>
              <a:t>评审，评审通过才能合入。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240" y="2192020"/>
            <a:ext cx="9875520" cy="39852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260,&quot;width&quot;:5076}"/>
</p:tagLst>
</file>

<file path=ppt/tags/tag2.xml><?xml version="1.0" encoding="utf-8"?>
<p:tagLst xmlns:p="http://schemas.openxmlformats.org/presentationml/2006/main">
  <p:tag name="KSO_WM_UNIT_PLACING_PICTURE_USER_VIEWPORT" val="{&quot;height&quot;:4320,&quot;width&quot;:2760}"/>
</p:tagLst>
</file>

<file path=ppt/theme/theme1.xml><?xml version="1.0" encoding="utf-8"?>
<a:theme xmlns:a="http://schemas.openxmlformats.org/drawingml/2006/main" name="云信达16-9模板v3_2020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1988</Words>
  <Application>WPS Presentation</Application>
  <PresentationFormat>宽屏</PresentationFormat>
  <Paragraphs>257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Arial</vt:lpstr>
      <vt:lpstr>SimSun</vt:lpstr>
      <vt:lpstr>Wingdings</vt:lpstr>
      <vt:lpstr>Segoe UI</vt:lpstr>
      <vt:lpstr>苹方-简</vt:lpstr>
      <vt:lpstr>微软雅黑</vt:lpstr>
      <vt:lpstr>汉仪旗黑</vt:lpstr>
      <vt:lpstr>Segoe UI Semibold</vt:lpstr>
      <vt:lpstr>Gill Sans</vt:lpstr>
      <vt:lpstr>Lantinghei SC Demibold</vt:lpstr>
      <vt:lpstr>Segoe UI Semilight</vt:lpstr>
      <vt:lpstr>Myriad Pro</vt:lpstr>
      <vt:lpstr>Calibri</vt:lpstr>
      <vt:lpstr>SimSun</vt:lpstr>
      <vt:lpstr>Arial Unicode MS</vt:lpstr>
      <vt:lpstr>DengXian</vt:lpstr>
      <vt:lpstr>等线</vt:lpstr>
      <vt:lpstr>Verdana</vt:lpstr>
      <vt:lpstr>Wingdings</vt:lpstr>
      <vt:lpstr>宋体-简</vt:lpstr>
      <vt:lpstr>汉仪书宋二KW</vt:lpstr>
      <vt:lpstr>云信达16-9模板v3_2020</vt:lpstr>
      <vt:lpstr>Gitlab-ee使用简介</vt:lpstr>
      <vt:lpstr>内容概要</vt:lpstr>
      <vt:lpstr>gitlab简介</vt:lpstr>
      <vt:lpstr>gitlab使用</vt:lpstr>
      <vt:lpstr>gitlab使用</vt:lpstr>
      <vt:lpstr>gitlab使用</vt:lpstr>
      <vt:lpstr>gitlab使用</vt:lpstr>
      <vt:lpstr>gitlab使用</vt:lpstr>
      <vt:lpstr>Merge request</vt:lpstr>
      <vt:lpstr>Merge request </vt:lpstr>
      <vt:lpstr>Merge request</vt:lpstr>
      <vt:lpstr>Merge request</vt:lpstr>
      <vt:lpstr>Merge request</vt:lpstr>
      <vt:lpstr>Merge request </vt:lpstr>
      <vt:lpstr>Merge request</vt:lpstr>
      <vt:lpstr>gitlab-ci简介</vt:lpstr>
      <vt:lpstr>gitlab-ci简介</vt:lpstr>
      <vt:lpstr>gitlab-ci简介</vt:lpstr>
      <vt:lpstr>分支策略</vt:lpstr>
      <vt:lpstr>分支策略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Marco</dc:creator>
  <cp:lastModifiedBy>jack</cp:lastModifiedBy>
  <cp:revision>10</cp:revision>
  <dcterms:created xsi:type="dcterms:W3CDTF">2022-04-18T13:45:16Z</dcterms:created>
  <dcterms:modified xsi:type="dcterms:W3CDTF">2022-04-18T13:45:16Z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FA00B553E5424083B9AA54C766767D07</vt:lpwstr>
  </property>
  <property fmtid="{D5CDD505-2E9C-101B-9397-08002B2CF9AE}" pid="3" name="KSOProductBuildVer">
    <vt:lpwstr>1033-3.9.3.6359</vt:lpwstr>
  </property>
</Properties>
</file>